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71" r:id="rId13"/>
    <p:sldId id="272" r:id="rId14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Roboto" panose="02000000000000000000" pitchFamily="2" charset="0"/>
      <p:regular r:id="rId20"/>
      <p:bold r:id="rId21"/>
      <p:italic r:id="rId22"/>
      <p:boldItalic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oundtripDataSignature="AMtx7miXuXoVflOEEX7ULxc1G2FOWmn26A==" r:id="rId29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Fall Prevention Community of Practice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F8DE754-C3D9-4BF5-9093-47B2771FD3D8}">
  <a:tblStyle styleId="{8F8DE754-C3D9-4BF5-9093-47B2771FD3D8}" styleName="Table_0"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05C26FA8-CE44-49D3-98E4-E6BB297AF269}" styleName="Table_1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746"/>
    <p:restoredTop sz="70546" autoAdjust="0"/>
  </p:normalViewPr>
  <p:slideViewPr>
    <p:cSldViewPr snapToGrid="0">
      <p:cViewPr varScale="1">
        <p:scale>
          <a:sx n="94" d="100"/>
          <a:sy n="94" d="100"/>
        </p:scale>
        <p:origin x="200" y="2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30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fr-CA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ovembresanschute.ca/about/nos-equipes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7" name="Google Shape;87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8" name="Google Shape;88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fr-CA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7" name="Google Shape;19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fr-FR" dirty="0"/>
              <a:t>Le Mois de la prévention des chutes est un appel à l’action pour toutes les collectivités du Canada afin de sensibiliser les organismes, groupes et communautés à la prévention des chutes chez les aînés et les enfants et tout au long de la vie. 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lang="fr-FR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fr-FR" dirty="0"/>
              <a:t>L’une des meilleures façons d’encourager les organismes à agir est d’organiser des événements et des activités pour promouvoir la prévention des chutes. Consultez les idées d’activités suggérées pour passer à l’action dans l’onglet, ‘idées d’activités’. 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lang="en-US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US" dirty="0"/>
          </a:p>
        </p:txBody>
      </p:sp>
      <p:sp>
        <p:nvSpPr>
          <p:cNvPr id="198" name="Google Shape;198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fr-CA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4" name="Google Shape;204;p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tabLst/>
              <a:defRPr/>
            </a:pPr>
            <a:r>
              <a:rPr lang="en-US" dirty="0" err="1"/>
              <a:t>Voici</a:t>
            </a:r>
            <a:r>
              <a:rPr lang="en-US" dirty="0"/>
              <a:t> </a:t>
            </a:r>
            <a:r>
              <a:rPr lang="en-US" dirty="0" err="1"/>
              <a:t>quelques</a:t>
            </a:r>
            <a:r>
              <a:rPr lang="en-US" dirty="0"/>
              <a:t> </a:t>
            </a:r>
            <a:r>
              <a:rPr lang="en-US" dirty="0" err="1"/>
              <a:t>exemples</a:t>
            </a:r>
            <a:r>
              <a:rPr lang="en-US" dirty="0"/>
              <a:t> </a:t>
            </a:r>
            <a:r>
              <a:rPr lang="en-US" dirty="0" err="1"/>
              <a:t>d’activités</a:t>
            </a:r>
            <a:r>
              <a:rPr lang="en-US" dirty="0"/>
              <a:t> qui </a:t>
            </a:r>
            <a:r>
              <a:rPr lang="en-US" dirty="0" err="1"/>
              <a:t>peuvent</a:t>
            </a:r>
            <a:r>
              <a:rPr lang="en-US" dirty="0"/>
              <a:t> se </a:t>
            </a:r>
            <a:r>
              <a:rPr lang="en-US" dirty="0" err="1"/>
              <a:t>dérouler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personne</a:t>
            </a:r>
            <a:r>
              <a:rPr lang="en-US" dirty="0"/>
              <a:t> </a:t>
            </a:r>
            <a:r>
              <a:rPr lang="en-US" dirty="0" err="1"/>
              <a:t>ou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ligne</a:t>
            </a:r>
            <a:r>
              <a:rPr lang="en-US" dirty="0"/>
              <a:t>. </a:t>
            </a:r>
            <a:r>
              <a:rPr lang="en-US" dirty="0" err="1"/>
              <a:t>Ces</a:t>
            </a:r>
            <a:r>
              <a:rPr lang="en-US" dirty="0"/>
              <a:t> </a:t>
            </a:r>
            <a:r>
              <a:rPr lang="en-US" dirty="0" err="1"/>
              <a:t>activités</a:t>
            </a:r>
            <a:r>
              <a:rPr lang="en-US" dirty="0"/>
              <a:t> </a:t>
            </a:r>
            <a:r>
              <a:rPr lang="en-US" dirty="0" err="1"/>
              <a:t>visent</a:t>
            </a:r>
            <a:r>
              <a:rPr lang="en-US" dirty="0"/>
              <a:t> la </a:t>
            </a:r>
            <a:r>
              <a:rPr lang="en-US" dirty="0" err="1"/>
              <a:t>prévention</a:t>
            </a:r>
            <a:r>
              <a:rPr lang="en-US" dirty="0"/>
              <a:t> des chutes chez les enfants.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lang="en-US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US" dirty="0"/>
          </a:p>
        </p:txBody>
      </p:sp>
      <p:sp>
        <p:nvSpPr>
          <p:cNvPr id="205" name="Google Shape;205;p3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fr-CA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7" name="Google Shape;227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8" name="Google Shape;228;p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fr-CA"/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3" name="Google Shape;243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44" name="Google Shape;244;p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fr-CA"/>
              <a:t>13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5" name="Google Shape;95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FR" dirty="0"/>
              <a:t>Le site Web du Mois de la prévention des chutes comprend des ressources fondées sur des données probantes pour aider les organismes et intervenants  à organiser avec succès des initiatives de prévention des chutes pour le mois de novembre.</a:t>
            </a:r>
            <a:endParaRPr lang="en-US" dirty="0"/>
          </a:p>
        </p:txBody>
      </p:sp>
      <p:sp>
        <p:nvSpPr>
          <p:cNvPr id="96" name="Google Shape;96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fr-CA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7" name="Google Shape;127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5875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 panose="020B0604020202020204" pitchFamily="34" charset="0"/>
              <a:buNone/>
            </a:pPr>
            <a:endParaRPr lang="fr-FR" b="0" i="0" u="sng" dirty="0">
              <a:solidFill>
                <a:srgbClr val="0074EA"/>
              </a:solidFill>
              <a:effectLst/>
              <a:latin typeface="Roboto" panose="020B0604020202020204" charset="0"/>
              <a:hlinkClick r:id="rId3"/>
            </a:endParaRPr>
          </a:p>
          <a:p>
            <a:pPr marL="15875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 panose="020B0604020202020204" pitchFamily="34" charset="0"/>
              <a:buNone/>
            </a:pPr>
            <a:r>
              <a:rPr lang="fr-FR" b="0" i="0" u="sng" dirty="0">
                <a:solidFill>
                  <a:srgbClr val="0074EA"/>
                </a:solidFill>
                <a:effectLst/>
                <a:latin typeface="Roboto" panose="020B0604020202020204" charset="0"/>
                <a:hlinkClick r:id="rId3"/>
              </a:rPr>
              <a:t>Les collaborateurs</a:t>
            </a:r>
            <a:r>
              <a:rPr lang="fr-FR" b="0" i="0" dirty="0">
                <a:solidFill>
                  <a:srgbClr val="5B5B5B"/>
                </a:solidFill>
                <a:effectLst/>
                <a:latin typeface="Roboto" panose="020B0604020202020204" charset="0"/>
              </a:rPr>
              <a:t> sont des organismes qui soutiennent activement et font la promotion de la campagne et des initiatives du Mois de la prévention des chutes au sein de leurs réseaux.</a:t>
            </a:r>
          </a:p>
          <a:p>
            <a:pPr marL="15875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 panose="020B0604020202020204" pitchFamily="34" charset="0"/>
              <a:buNone/>
            </a:pPr>
            <a:endParaRPr lang="fr-FR" sz="1200" b="0" i="0" dirty="0">
              <a:solidFill>
                <a:srgbClr val="5B5B5B"/>
              </a:solidFill>
              <a:effectLst/>
              <a:latin typeface="Roboto" panose="020B0604020202020204" charset="0"/>
              <a:ea typeface="Arial"/>
              <a:cs typeface="Arial"/>
              <a:sym typeface="Arial"/>
            </a:endParaRPr>
          </a:p>
          <a:p>
            <a:pPr marL="15875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 panose="020B0604020202020204" pitchFamily="34" charset="0"/>
              <a:buNone/>
            </a:pPr>
            <a:r>
              <a:rPr lang="fr-FR" b="0" i="0" u="sng" dirty="0">
                <a:solidFill>
                  <a:srgbClr val="0074EA"/>
                </a:solidFill>
                <a:effectLst/>
                <a:latin typeface="Roboto" panose="020B0604020202020204" charset="0"/>
                <a:hlinkClick r:id="rId3"/>
              </a:rPr>
              <a:t>Les amis du Mois de la prévention des chutes</a:t>
            </a:r>
            <a:r>
              <a:rPr lang="fr-FR" b="0" i="0" dirty="0">
                <a:solidFill>
                  <a:srgbClr val="5B5B5B"/>
                </a:solidFill>
                <a:effectLst/>
                <a:latin typeface="Roboto" panose="020B0604020202020204" charset="0"/>
              </a:rPr>
              <a:t> sont des organismes du secteur privé qui font activement la promotion de la campagne et des initiatives au sein de leurs réseaux.</a:t>
            </a:r>
            <a:endParaRPr lang="en-US" sz="12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US" dirty="0"/>
          </a:p>
        </p:txBody>
      </p:sp>
      <p:sp>
        <p:nvSpPr>
          <p:cNvPr id="128" name="Google Shape;128;p2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fr-CA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7" name="Google Shape;137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 err="1"/>
              <a:t>Voici</a:t>
            </a:r>
            <a:r>
              <a:rPr lang="en-US" dirty="0"/>
              <a:t> la page </a:t>
            </a:r>
            <a:r>
              <a:rPr lang="en-US" dirty="0" err="1"/>
              <a:t>d’accueil</a:t>
            </a:r>
            <a:r>
              <a:rPr lang="en-US" dirty="0"/>
              <a:t> pour le site Web du </a:t>
            </a:r>
            <a:r>
              <a:rPr lang="en-US" dirty="0" err="1"/>
              <a:t>Mois</a:t>
            </a:r>
            <a:r>
              <a:rPr lang="en-US" dirty="0"/>
              <a:t> de la </a:t>
            </a:r>
            <a:r>
              <a:rPr lang="en-US" dirty="0" err="1"/>
              <a:t>prévention</a:t>
            </a:r>
            <a:r>
              <a:rPr lang="en-US" dirty="0"/>
              <a:t> des chutes</a:t>
            </a:r>
          </a:p>
        </p:txBody>
      </p:sp>
      <p:sp>
        <p:nvSpPr>
          <p:cNvPr id="138" name="Google Shape;138;p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fr-CA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6" name="Google Shape;146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US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FR" dirty="0"/>
              <a:t>Le site est bilingue. Il comprend du matériel promotionnel, des idées d’activités, des ressources supplémentaires, une liste de diffusion de bulletins d’information et se connecte aux médias sociaux. 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US" dirty="0"/>
          </a:p>
        </p:txBody>
      </p:sp>
      <p:sp>
        <p:nvSpPr>
          <p:cNvPr id="147" name="Google Shape;147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fr-CA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lang="en-US" dirty="0">
              <a:solidFill>
                <a:srgbClr val="000000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fr-FR" dirty="0">
                <a:solidFill>
                  <a:srgbClr val="000000"/>
                </a:solidFill>
              </a:rPr>
              <a:t>Le matériel promotionnel est une ressource pour vous aider à promouvoir la campagne ou votre activité/événement</a:t>
            </a:r>
            <a:endParaRPr lang="en-US" dirty="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64" name="Google Shape;164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75" name="Google Shape;175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1" name="Google Shape;181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fr-FR" dirty="0"/>
              <a:t>Le Mois de la prévention des chutes est un appel à l’action pour toutes les collectivités du Canada afin de sensibiliser les organismes, groupes et communautés à la prévention des chutes chez les aînés et les enfants et tout au long de la vie. 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lang="fr-FR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fr-FR" dirty="0"/>
              <a:t>L’une des meilleures façons d’encourager les organismes à agir est d’organiser des événements et des activités pour promouvoir la prévention des chutes. Consultez les idées d’activités suggérées pour passer à l’action dans l’onglet, ‘idées d’activités’. 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lang="en-US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US" dirty="0"/>
          </a:p>
        </p:txBody>
      </p:sp>
      <p:sp>
        <p:nvSpPr>
          <p:cNvPr id="182" name="Google Shape;182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fr-CA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8" name="Google Shape;188;p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 err="1"/>
              <a:t>Voici</a:t>
            </a:r>
            <a:r>
              <a:rPr lang="en-US" dirty="0"/>
              <a:t> </a:t>
            </a:r>
            <a:r>
              <a:rPr lang="en-US" dirty="0" err="1"/>
              <a:t>quelques</a:t>
            </a:r>
            <a:r>
              <a:rPr lang="en-US" dirty="0"/>
              <a:t> </a:t>
            </a:r>
            <a:r>
              <a:rPr lang="en-US" dirty="0" err="1"/>
              <a:t>exemples</a:t>
            </a:r>
            <a:r>
              <a:rPr lang="en-US" dirty="0"/>
              <a:t> </a:t>
            </a:r>
            <a:r>
              <a:rPr lang="en-US" dirty="0" err="1"/>
              <a:t>d’activités</a:t>
            </a:r>
            <a:r>
              <a:rPr lang="en-US" dirty="0"/>
              <a:t> qui </a:t>
            </a:r>
            <a:r>
              <a:rPr lang="en-US" dirty="0" err="1"/>
              <a:t>peuvent</a:t>
            </a:r>
            <a:r>
              <a:rPr lang="en-US" dirty="0"/>
              <a:t> se </a:t>
            </a:r>
            <a:r>
              <a:rPr lang="en-US" dirty="0" err="1"/>
              <a:t>dérouler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personne</a:t>
            </a:r>
            <a:r>
              <a:rPr lang="en-US" dirty="0"/>
              <a:t> </a:t>
            </a:r>
            <a:r>
              <a:rPr lang="en-US" dirty="0" err="1"/>
              <a:t>ou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ligne</a:t>
            </a:r>
            <a:r>
              <a:rPr lang="en-US" dirty="0"/>
              <a:t>. </a:t>
            </a:r>
            <a:r>
              <a:rPr lang="en-US" dirty="0" err="1"/>
              <a:t>Ces</a:t>
            </a:r>
            <a:r>
              <a:rPr lang="en-US" dirty="0"/>
              <a:t> </a:t>
            </a:r>
            <a:r>
              <a:rPr lang="en-US" dirty="0" err="1"/>
              <a:t>activités</a:t>
            </a:r>
            <a:r>
              <a:rPr lang="en-US" dirty="0"/>
              <a:t> </a:t>
            </a:r>
            <a:r>
              <a:rPr lang="en-US" dirty="0" err="1"/>
              <a:t>visent</a:t>
            </a:r>
            <a:r>
              <a:rPr lang="en-US" dirty="0"/>
              <a:t> la </a:t>
            </a:r>
            <a:r>
              <a:rPr lang="en-US" dirty="0" err="1"/>
              <a:t>prévention</a:t>
            </a:r>
            <a:r>
              <a:rPr lang="en-US" dirty="0"/>
              <a:t> des chutes chez les </a:t>
            </a:r>
            <a:r>
              <a:rPr lang="en-US" dirty="0" err="1"/>
              <a:t>adultes</a:t>
            </a:r>
            <a:r>
              <a:rPr lang="en-US" dirty="0"/>
              <a:t> et les </a:t>
            </a:r>
            <a:r>
              <a:rPr lang="en-US" dirty="0" err="1"/>
              <a:t>aînés</a:t>
            </a:r>
            <a:r>
              <a:rPr lang="en-US" dirty="0"/>
              <a:t>.</a:t>
            </a:r>
          </a:p>
        </p:txBody>
      </p:sp>
      <p:sp>
        <p:nvSpPr>
          <p:cNvPr id="189" name="Google Shape;189;p3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fr-CA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1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" name="Google Shape;18;p1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2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24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6" name="Google Shape;76;p2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Google Shape;77;p2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25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25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2" name="Google Shape;82;p2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Google Shape;83;p2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1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" name="Google Shape;23;p1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1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7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7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8" name="Google Shape;28;p1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" name="Google Shape;29;p1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1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" name="Google Shape;34;p1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" name="Google Shape;35;p1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1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9"/>
          <p:cNvSpPr txBox="1"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9"/>
          <p:cNvSpPr txBox="1"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19"/>
          <p:cNvSpPr/>
          <p:nvPr/>
        </p:nvSpPr>
        <p:spPr>
          <a:xfrm rot="10800000" flipH="1">
            <a:off x="69412" y="2376830"/>
            <a:ext cx="9013515" cy="914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" name="Google Shape;41;p19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rgbClr val="C5D8F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" name="Google Shape;42;p19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2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2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6" name="Google Shape;46;p20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7" name="Google Shape;47;p2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Google Shape;48;p2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2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1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3" name="Google Shape;53;p21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4" name="Google Shape;54;p21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5" name="Google Shape;55;p21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6" name="Google Shape;56;p2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Google Shape;57;p2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2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22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22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2" name="Google Shape;62;p22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3" name="Google Shape;63;p2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2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2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23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23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Google Shape;69;p23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70" name="Google Shape;70;p2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Google Shape;71;p2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  <p:sp>
        <p:nvSpPr>
          <p:cNvPr id="14" name="Google Shape;14;p14"/>
          <p:cNvSpPr/>
          <p:nvPr/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rgbClr val="075290"/>
          </a:solidFill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fr-CA" sz="1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4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" name="Google Shape;15;p14"/>
          <p:cNvPicPr preferRelativeResize="0"/>
          <p:nvPr/>
        </p:nvPicPr>
        <p:blipFill>
          <a:blip r:embed="rId13"/>
          <a:srcRect/>
          <a:stretch/>
        </p:blipFill>
        <p:spPr>
          <a:xfrm>
            <a:off x="706965" y="6298667"/>
            <a:ext cx="859878" cy="359978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mdueckman@parachute.ca" TargetMode="External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.emf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ovembresanschute.ca/about/nos-equipes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ovembresanschute.ca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Google Shape;90;p1"/>
          <p:cNvPicPr preferRelativeResize="0"/>
          <p:nvPr/>
        </p:nvPicPr>
        <p:blipFill>
          <a:blip r:embed="rId3"/>
          <a:srcRect/>
          <a:stretch/>
        </p:blipFill>
        <p:spPr>
          <a:xfrm>
            <a:off x="2727271" y="1514214"/>
            <a:ext cx="3689458" cy="1600046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"/>
          <p:cNvSpPr txBox="1"/>
          <p:nvPr/>
        </p:nvSpPr>
        <p:spPr>
          <a:xfrm>
            <a:off x="585788" y="6657975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2" name="Google Shape;92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4090277"/>
            <a:ext cx="9144000" cy="28466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6"/>
          <p:cNvSpPr txBox="1"/>
          <p:nvPr/>
        </p:nvSpPr>
        <p:spPr>
          <a:xfrm>
            <a:off x="705293" y="533400"/>
            <a:ext cx="7375451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fr-CA" sz="3200" b="1" i="0" u="none" strike="noStrike" cap="none">
                <a:solidFill>
                  <a:srgbClr val="1F497D"/>
                </a:solidFill>
                <a:latin typeface="Roboto"/>
                <a:ea typeface="Roboto"/>
                <a:cs typeface="Roboto"/>
                <a:sym typeface="Roboto"/>
              </a:rPr>
              <a:t>Activités que vous pourriez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fr-CA" sz="3200" b="1" i="0" u="none" strike="noStrike" cap="none">
                <a:solidFill>
                  <a:srgbClr val="1F497D"/>
                </a:solidFill>
                <a:latin typeface="Roboto"/>
                <a:ea typeface="Roboto"/>
                <a:cs typeface="Roboto"/>
                <a:sym typeface="Roboto"/>
              </a:rPr>
              <a:t>organiser pour les enfants</a:t>
            </a:r>
            <a:endParaRPr sz="3200" b="1" i="0" u="none" strike="noStrike" cap="none">
              <a:solidFill>
                <a:srgbClr val="1F497D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01" name="Google Shape;201;p6" descr="A screenshot of a social media pos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70429" y="1785257"/>
            <a:ext cx="5603141" cy="4343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33"/>
          <p:cNvSpPr txBox="1"/>
          <p:nvPr/>
        </p:nvSpPr>
        <p:spPr>
          <a:xfrm>
            <a:off x="705293" y="533400"/>
            <a:ext cx="7375451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fr-CA" sz="3200" b="1" i="0" u="none" strike="noStrike" cap="none">
                <a:solidFill>
                  <a:srgbClr val="1F497D"/>
                </a:solidFill>
                <a:latin typeface="Roboto"/>
                <a:ea typeface="Roboto"/>
                <a:cs typeface="Roboto"/>
                <a:sym typeface="Roboto"/>
              </a:rPr>
              <a:t>Activités que vous pourriez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fr-CA" sz="3200" b="1" i="0" u="none" strike="noStrike" cap="none">
                <a:solidFill>
                  <a:srgbClr val="1F497D"/>
                </a:solidFill>
                <a:latin typeface="Roboto"/>
                <a:ea typeface="Roboto"/>
                <a:cs typeface="Roboto"/>
                <a:sym typeface="Roboto"/>
              </a:rPr>
              <a:t>organiser pour les enfants</a:t>
            </a:r>
            <a:endParaRPr sz="3200" b="1" i="0" u="none" strike="noStrike" cap="none">
              <a:solidFill>
                <a:srgbClr val="1F497D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08" name="Google Shape;208;p33"/>
          <p:cNvSpPr txBox="1"/>
          <p:nvPr/>
        </p:nvSpPr>
        <p:spPr>
          <a:xfrm>
            <a:off x="705293" y="2108200"/>
            <a:ext cx="6019800" cy="13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BB44A"/>
              </a:buClr>
              <a:buSzPts val="1800"/>
              <a:buFont typeface="Arial"/>
              <a:buChar char="•"/>
            </a:pPr>
            <a:r>
              <a:rPr lang="fr-CA" sz="1800" b="0" i="0" u="none" strike="noStrike" cap="none">
                <a:solidFill>
                  <a:srgbClr val="3BB44A"/>
                </a:solidFill>
                <a:latin typeface="Roboto"/>
                <a:ea typeface="Roboto"/>
                <a:cs typeface="Roboto"/>
                <a:sym typeface="Roboto"/>
              </a:rPr>
              <a:t>Activités en personne ou en ligne que votre organisme pourrait organiser ou planifier avec des partenaires</a:t>
            </a:r>
            <a:endParaRPr sz="1800" b="0" i="0" u="none" strike="noStrike" cap="none">
              <a:solidFill>
                <a:srgbClr val="3BB44A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BB44A"/>
              </a:buClr>
              <a:buSzPts val="1800"/>
              <a:buFont typeface="Arial"/>
              <a:buChar char="•"/>
            </a:pPr>
            <a:r>
              <a:rPr lang="fr-CA" sz="1800" b="0" i="0" u="none" strike="noStrike" cap="none">
                <a:solidFill>
                  <a:srgbClr val="3BB44A"/>
                </a:solidFill>
                <a:latin typeface="Roboto"/>
                <a:ea typeface="Roboto"/>
                <a:cs typeface="Roboto"/>
                <a:sym typeface="Roboto"/>
              </a:rPr>
              <a:t>Instructions et téléchargements disponibles</a:t>
            </a:r>
            <a:endParaRPr sz="1800" b="0" i="0" u="none" strike="noStrike" cap="none">
              <a:solidFill>
                <a:srgbClr val="3BB44A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r-CA" sz="1800" b="0" i="0" u="none" strike="noStrike" cap="none">
                <a:solidFill>
                  <a:srgbClr val="3BB44A"/>
                </a:solidFill>
                <a:latin typeface="Roboto"/>
                <a:ea typeface="Roboto"/>
                <a:cs typeface="Roboto"/>
                <a:sym typeface="Roboto"/>
              </a:rPr>
              <a:t> </a:t>
            </a:r>
            <a:endParaRPr sz="1800" b="0" i="0" u="none" strike="noStrike" cap="none">
              <a:solidFill>
                <a:srgbClr val="3BB44A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r-CA" sz="1800" b="0" i="0" u="none" strike="noStrike" cap="none">
                <a:solidFill>
                  <a:srgbClr val="3BB44A"/>
                </a:solidFill>
                <a:latin typeface="Roboto"/>
                <a:ea typeface="Roboto"/>
                <a:cs typeface="Roboto"/>
                <a:sym typeface="Roboto"/>
              </a:rPr>
              <a:t>Exemples:</a:t>
            </a:r>
            <a:endParaRPr sz="1800" b="0" i="0" u="none" strike="noStrike" cap="none">
              <a:solidFill>
                <a:srgbClr val="3BB44A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aphicFrame>
        <p:nvGraphicFramePr>
          <p:cNvPr id="209" name="Google Shape;209;p33"/>
          <p:cNvGraphicFramePr/>
          <p:nvPr/>
        </p:nvGraphicFramePr>
        <p:xfrm>
          <a:off x="685800" y="3657600"/>
          <a:ext cx="8001000" cy="2143800"/>
        </p:xfrm>
        <a:graphic>
          <a:graphicData uri="http://schemas.openxmlformats.org/drawingml/2006/table">
            <a:tbl>
              <a:tblPr firstRow="1" bandRow="1">
                <a:noFill/>
                <a:tableStyleId>{05C26FA8-CE44-49D3-98E4-E6BB297AF269}</a:tableStyleId>
              </a:tblPr>
              <a:tblGrid>
                <a:gridCol w="3733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8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38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fr-CA" sz="1800" b="1" u="none" strike="noStrike" cap="none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En ligne</a:t>
                      </a:r>
                      <a:endParaRPr sz="1800" b="1" u="none" strike="noStrike" cap="none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BB44A"/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b="1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fr-CA" sz="1800" b="1" u="none" strike="noStrike" cap="none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En personne</a:t>
                      </a:r>
                      <a:endParaRPr sz="1800" b="1" u="none" strike="noStrike" cap="none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F497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fr-CA" sz="160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Table d’information et d’échange pour les familles</a:t>
                      </a:r>
                      <a:endParaRPr sz="1600" u="none" strike="noStrike" cap="non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endParaRPr sz="1600" u="none" strike="noStrike" cap="non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fr-CA" sz="160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Relevez le défi « Ma maison à l’épreuve des chutes »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fr-CA" sz="160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Alex au parc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fr-CA" sz="160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Modèle de cerveau en gelée</a:t>
                      </a:r>
                      <a:endParaRPr sz="14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endParaRPr sz="1600" u="none" strike="noStrike" cap="non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fr-CA" sz="160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Engagez-vous à prévenir les chutes</a:t>
                      </a:r>
                      <a:endParaRPr sz="1600" u="none" strike="noStrike" cap="non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endParaRPr sz="1600" u="none" strike="noStrike" cap="non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10" name="Google Shape;210;p33"/>
          <p:cNvSpPr/>
          <p:nvPr/>
        </p:nvSpPr>
        <p:spPr>
          <a:xfrm>
            <a:off x="3172635" y="6004600"/>
            <a:ext cx="2798730" cy="477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lang="fr-CA" sz="2500" b="1" i="0" u="none" strike="noStrike" cap="none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…et encore plus!</a:t>
            </a:r>
            <a:endParaRPr sz="2500" b="1" i="0" u="none" strike="noStrike" cap="none"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12"/>
          <p:cNvSpPr txBox="1"/>
          <p:nvPr/>
        </p:nvSpPr>
        <p:spPr>
          <a:xfrm>
            <a:off x="585788" y="6657975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1" name="Google Shape;231;p12"/>
          <p:cNvSpPr txBox="1"/>
          <p:nvPr/>
        </p:nvSpPr>
        <p:spPr>
          <a:xfrm>
            <a:off x="626277" y="715826"/>
            <a:ext cx="6384123" cy="716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90"/>
              <a:buFont typeface="Roboto"/>
              <a:buNone/>
            </a:pPr>
            <a:r>
              <a:rPr lang="fr-CA" sz="4290" b="1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rPr>
              <a:t>Merci!</a:t>
            </a:r>
            <a:endParaRPr sz="4290" b="1" i="0" u="none" strike="noStrike" cap="none">
              <a:solidFill>
                <a:schemeClr val="accen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32" name="Google Shape;232;p12"/>
          <p:cNvSpPr txBox="1"/>
          <p:nvPr/>
        </p:nvSpPr>
        <p:spPr>
          <a:xfrm>
            <a:off x="664377" y="1738033"/>
            <a:ext cx="6746585" cy="19081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r-CA" sz="1800" b="1" i="0" u="none" strike="noStrike" cap="none" dirty="0">
                <a:solidFill>
                  <a:srgbClr val="3BB44A"/>
                </a:solidFill>
                <a:latin typeface="Roboto"/>
                <a:ea typeface="Roboto"/>
                <a:cs typeface="Roboto"/>
                <a:sym typeface="Roboto"/>
              </a:rPr>
              <a:t>Des questions au sujet du Mois de la prévention des chutes?</a:t>
            </a:r>
            <a:endParaRPr sz="1800" b="1" i="0" u="none" strike="noStrike" cap="none" dirty="0">
              <a:solidFill>
                <a:srgbClr val="3BB44A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1" i="0" u="none" strike="noStrike" cap="none" dirty="0">
              <a:solidFill>
                <a:srgbClr val="3F3F3F"/>
              </a:solidFill>
              <a:latin typeface="Roboto"/>
              <a:ea typeface="Roboto"/>
              <a:cs typeface="Roboto"/>
              <a:sym typeface="Roboto"/>
            </a:endParaRPr>
          </a:p>
          <a:p>
            <a:pPr lvl="0">
              <a:spcBef>
                <a:spcPts val="600"/>
              </a:spcBef>
              <a:buSzPts val="1600"/>
            </a:pPr>
            <a:r>
              <a:rPr lang="fr-CA" sz="1600" b="1" dirty="0">
                <a:solidFill>
                  <a:srgbClr val="3F3F3F"/>
                </a:solidFill>
                <a:latin typeface="Roboto"/>
                <a:ea typeface="Roboto"/>
                <a:cs typeface="Roboto"/>
                <a:sym typeface="Roboto"/>
              </a:rPr>
              <a:t>Michelle </a:t>
            </a:r>
            <a:r>
              <a:rPr lang="fr-CA" sz="1600" b="1" dirty="0" err="1">
                <a:solidFill>
                  <a:srgbClr val="3F3F3F"/>
                </a:solidFill>
                <a:latin typeface="Roboto"/>
                <a:ea typeface="Roboto"/>
                <a:cs typeface="Roboto"/>
                <a:sym typeface="Roboto"/>
              </a:rPr>
              <a:t>Dueckman</a:t>
            </a:r>
            <a:r>
              <a:rPr lang="fr-CA" sz="1600" dirty="0">
                <a:solidFill>
                  <a:srgbClr val="3F3F3F"/>
                </a:solidFill>
                <a:latin typeface="Roboto"/>
                <a:ea typeface="Roboto"/>
                <a:cs typeface="Roboto"/>
                <a:sym typeface="Roboto"/>
              </a:rPr>
              <a:t>, Gestionnaire, Application des connaissances et programmes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>
              <a:spcBef>
                <a:spcPts val="600"/>
              </a:spcBef>
              <a:buSzPts val="1600"/>
            </a:pPr>
            <a:r>
              <a:rPr lang="fr-CA" sz="1600" dirty="0">
                <a:solidFill>
                  <a:srgbClr val="3F3F3F"/>
                </a:solidFill>
                <a:latin typeface="Roboto"/>
                <a:ea typeface="Roboto"/>
                <a:sym typeface="Roboto"/>
              </a:rPr>
              <a:t>Parachute</a:t>
            </a:r>
            <a:endParaRPr lang="fr-CA" sz="1600" dirty="0">
              <a:solidFill>
                <a:srgbClr val="3F3F3F"/>
              </a:solidFill>
              <a:latin typeface="Roboto"/>
              <a:ea typeface="Roboto"/>
            </a:endParaRPr>
          </a:p>
          <a:p>
            <a:pPr lvl="0">
              <a:spcBef>
                <a:spcPts val="600"/>
              </a:spcBef>
              <a:buSzPts val="1800"/>
            </a:pPr>
            <a:r>
              <a:rPr lang="fr-CA" sz="1600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3"/>
                <a:extLst>
                  <a:ext uri="http://customooxmlschemas.google.com/">
                    <go:slidesCustomData xmlns:lc="http://schemas.openxmlformats.org/drawingml/2006/lockedCanvas"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20"/>
                  </a:ext>
                </a:extLst>
              </a:rPr>
              <a:t>mdueckman@parachute.ca</a:t>
            </a:r>
            <a:r>
              <a:rPr lang="fr-CA" sz="1600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:lc="http://schemas.openxmlformats.org/drawingml/2006/lockedCanvas"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20"/>
                  </a:ext>
                </a:extLst>
              </a:rPr>
              <a:t> </a:t>
            </a:r>
            <a:r>
              <a:rPr lang="fr-CA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:lc="http://schemas.openxmlformats.org/drawingml/2006/lockedCanvas"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21"/>
                  </a:ext>
                </a:extLst>
              </a:rPr>
              <a:t> </a:t>
            </a:r>
            <a:endParaRPr lang="fr-CA" sz="1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3" name="Google Shape;233;p1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flipH="1">
            <a:off x="4779246" y="2895600"/>
            <a:ext cx="4379106" cy="3962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" name="Google Shape;234;p12"/>
          <p:cNvPicPr preferRelativeResize="0"/>
          <p:nvPr/>
        </p:nvPicPr>
        <p:blipFill>
          <a:blip r:embed="rId5"/>
          <a:srcRect/>
          <a:stretch/>
        </p:blipFill>
        <p:spPr>
          <a:xfrm>
            <a:off x="7032171" y="583346"/>
            <a:ext cx="1819821" cy="761848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" name="Google Shape;235;p12" descr="Image result for twitter icon"/>
          <p:cNvPicPr preferRelativeResize="0"/>
          <p:nvPr/>
        </p:nvPicPr>
        <p:blipFill rotWithShape="1">
          <a:blip r:embed="rId6">
            <a:alphaModFix/>
          </a:blip>
          <a:srcRect l="33310" t="15276" r="33345" b="13538"/>
          <a:stretch/>
        </p:blipFill>
        <p:spPr>
          <a:xfrm>
            <a:off x="447383" y="5064471"/>
            <a:ext cx="493776" cy="4977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" name="Google Shape;236;p12" descr="Image result for facebook icon"/>
          <p:cNvPicPr preferRelativeResize="0"/>
          <p:nvPr/>
        </p:nvPicPr>
        <p:blipFill rotWithShape="1">
          <a:blip r:embed="rId7">
            <a:alphaModFix/>
          </a:blip>
          <a:srcRect l="10775" t="11530" r="11054" b="11458"/>
          <a:stretch/>
        </p:blipFill>
        <p:spPr>
          <a:xfrm>
            <a:off x="447383" y="4430064"/>
            <a:ext cx="496599" cy="489223"/>
          </a:xfrm>
          <a:prstGeom prst="rect">
            <a:avLst/>
          </a:prstGeom>
          <a:noFill/>
          <a:ln>
            <a:noFill/>
          </a:ln>
        </p:spPr>
      </p:pic>
      <p:sp>
        <p:nvSpPr>
          <p:cNvPr id="237" name="Google Shape;237;p12"/>
          <p:cNvSpPr/>
          <p:nvPr/>
        </p:nvSpPr>
        <p:spPr>
          <a:xfrm>
            <a:off x="1040056" y="4489858"/>
            <a:ext cx="2168863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fr-CA" sz="16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@FallPreventionMonth</a:t>
            </a:r>
            <a:endParaRPr sz="1600" b="1" i="0" u="none" strike="noStrike" cap="none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8" name="Google Shape;238;p12"/>
          <p:cNvSpPr/>
          <p:nvPr/>
        </p:nvSpPr>
        <p:spPr>
          <a:xfrm>
            <a:off x="1040056" y="5064471"/>
            <a:ext cx="3119085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fr-CA" sz="1600" b="1" i="0" u="none" strike="noStrike" cap="none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@</a:t>
            </a:r>
            <a:r>
              <a:rPr lang="fr-CA" sz="1600" b="1" i="0" u="none" strike="noStrike" cap="none" dirty="0" err="1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fallpreventCA</a:t>
            </a:r>
            <a:endParaRPr sz="1600" b="1" i="0" u="none" strike="noStrike" cap="none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9" name="Google Shape;239;p12"/>
          <p:cNvSpPr/>
          <p:nvPr/>
        </p:nvSpPr>
        <p:spPr>
          <a:xfrm>
            <a:off x="486126" y="5726170"/>
            <a:ext cx="422442" cy="422442"/>
          </a:xfrm>
          <a:prstGeom prst="ellipse">
            <a:avLst/>
          </a:prstGeom>
          <a:solidFill>
            <a:srgbClr val="3BB44A"/>
          </a:solidFill>
          <a:ln w="25400" cap="flat" cmpd="sng">
            <a:solidFill>
              <a:srgbClr val="3BB44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fr-CA" sz="2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#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" name="Google Shape;240;p12"/>
          <p:cNvSpPr/>
          <p:nvPr/>
        </p:nvSpPr>
        <p:spPr>
          <a:xfrm>
            <a:off x="1040055" y="5672063"/>
            <a:ext cx="3119085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fr-CA" sz="1600" b="1" dirty="0">
                <a:solidFill>
                  <a:srgbClr val="3F3F3F"/>
                </a:solidFill>
                <a:latin typeface="Calibri"/>
                <a:cs typeface="Calibri"/>
                <a:sym typeface="Roboto"/>
              </a:rPr>
              <a:t>#</a:t>
            </a:r>
            <a:r>
              <a:rPr lang="fr-CA" sz="1600" b="1" dirty="0" err="1">
                <a:solidFill>
                  <a:srgbClr val="3F3F3F"/>
                </a:solidFill>
                <a:latin typeface="Calibri"/>
                <a:cs typeface="Calibri"/>
                <a:sym typeface="Roboto"/>
              </a:rPr>
              <a:t>FallPreventionMonthCA</a:t>
            </a:r>
            <a:endParaRPr lang="fr-CA" sz="1600" b="1" dirty="0">
              <a:solidFill>
                <a:srgbClr val="3F3F3F"/>
              </a:solidFill>
              <a:latin typeface="Calibri"/>
              <a:cs typeface="Calibri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fr-CA" sz="1600" b="1" dirty="0">
                <a:solidFill>
                  <a:srgbClr val="3F3F3F"/>
                </a:solidFill>
                <a:latin typeface="Calibri"/>
                <a:cs typeface="Calibri"/>
                <a:sym typeface="Roboto"/>
              </a:rPr>
              <a:t>#</a:t>
            </a:r>
            <a:r>
              <a:rPr lang="fr-CA" sz="1600" b="1" dirty="0" err="1">
                <a:solidFill>
                  <a:srgbClr val="3F3F3F"/>
                </a:solidFill>
                <a:latin typeface="Calibri"/>
                <a:cs typeface="Calibri"/>
                <a:sym typeface="Roboto"/>
              </a:rPr>
              <a:t>MoisPréventionChutesCA</a:t>
            </a:r>
            <a:endParaRPr lang="fr-CA" sz="1600" b="1" dirty="0">
              <a:solidFill>
                <a:srgbClr val="3F3F3F"/>
              </a:solidFill>
              <a:latin typeface="Calibri"/>
              <a:cs typeface="Calibri"/>
              <a:sym typeface="Roboto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7" name="Google Shape;247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4779246" y="2895600"/>
            <a:ext cx="4379106" cy="3962049"/>
          </a:xfrm>
          <a:prstGeom prst="rect">
            <a:avLst/>
          </a:prstGeom>
          <a:noFill/>
          <a:ln>
            <a:noFill/>
          </a:ln>
        </p:spPr>
      </p:pic>
      <p:sp>
        <p:nvSpPr>
          <p:cNvPr id="248" name="Google Shape;248;p13"/>
          <p:cNvSpPr txBox="1"/>
          <p:nvPr/>
        </p:nvSpPr>
        <p:spPr>
          <a:xfrm>
            <a:off x="626277" y="715826"/>
            <a:ext cx="6384123" cy="716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90"/>
              <a:buFont typeface="Roboto"/>
              <a:buNone/>
            </a:pPr>
            <a:r>
              <a:rPr lang="fr-CA" sz="4290" b="1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rPr>
              <a:t>Merci!</a:t>
            </a:r>
            <a:endParaRPr sz="4290" b="1" i="0" u="none" strike="noStrike" cap="none">
              <a:solidFill>
                <a:schemeClr val="accen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9" name="Google Shape;249;p13"/>
          <p:cNvSpPr txBox="1"/>
          <p:nvPr/>
        </p:nvSpPr>
        <p:spPr>
          <a:xfrm>
            <a:off x="801382" y="1828800"/>
            <a:ext cx="4586352" cy="2031285"/>
          </a:xfrm>
          <a:prstGeom prst="rect">
            <a:avLst/>
          </a:prstGeom>
          <a:noFill/>
          <a:ln w="38100" cap="flat" cmpd="sng">
            <a:solidFill>
              <a:srgbClr val="004E7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r-CA"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[Coordonnées des personnes ressources]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r-CA" sz="1800" b="1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[Nom]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r-CA"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[Titre, organisme]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r-CA"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[Courriel]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" name="Google Shape;234;p12">
            <a:extLst>
              <a:ext uri="{FF2B5EF4-FFF2-40B4-BE49-F238E27FC236}">
                <a16:creationId xmlns:a16="http://schemas.microsoft.com/office/drawing/2014/main" id="{80FB4A51-A9DE-E849-A2DE-A331F30BAA71}"/>
              </a:ext>
            </a:extLst>
          </p:cNvPr>
          <p:cNvPicPr preferRelativeResize="0"/>
          <p:nvPr/>
        </p:nvPicPr>
        <p:blipFill>
          <a:blip r:embed="rId4"/>
          <a:srcRect/>
          <a:stretch/>
        </p:blipFill>
        <p:spPr>
          <a:xfrm>
            <a:off x="7032171" y="583346"/>
            <a:ext cx="1819821" cy="7618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230;p12">
            <a:extLst>
              <a:ext uri="{FF2B5EF4-FFF2-40B4-BE49-F238E27FC236}">
                <a16:creationId xmlns:a16="http://schemas.microsoft.com/office/drawing/2014/main" id="{ED0C1F51-AE6D-6CA9-09C6-C2A878B2B986}"/>
              </a:ext>
            </a:extLst>
          </p:cNvPr>
          <p:cNvSpPr txBox="1"/>
          <p:nvPr/>
        </p:nvSpPr>
        <p:spPr>
          <a:xfrm>
            <a:off x="585788" y="6657975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Google Shape;235;p12" descr="Image result for twitter icon">
            <a:extLst>
              <a:ext uri="{FF2B5EF4-FFF2-40B4-BE49-F238E27FC236}">
                <a16:creationId xmlns:a16="http://schemas.microsoft.com/office/drawing/2014/main" id="{37701DAC-CC60-F0FF-D051-D8AB53FF58E1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l="33310" t="15276" r="33345" b="13538"/>
          <a:stretch/>
        </p:blipFill>
        <p:spPr>
          <a:xfrm>
            <a:off x="447383" y="5064471"/>
            <a:ext cx="493776" cy="4977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Google Shape;236;p12" descr="Image result for facebook icon">
            <a:extLst>
              <a:ext uri="{FF2B5EF4-FFF2-40B4-BE49-F238E27FC236}">
                <a16:creationId xmlns:a16="http://schemas.microsoft.com/office/drawing/2014/main" id="{92229ABA-AC7E-9ED9-185E-DEF1E1AAE5B3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 l="10775" t="11530" r="11054" b="11458"/>
          <a:stretch/>
        </p:blipFill>
        <p:spPr>
          <a:xfrm>
            <a:off x="447383" y="4430064"/>
            <a:ext cx="496599" cy="48922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237;p12">
            <a:extLst>
              <a:ext uri="{FF2B5EF4-FFF2-40B4-BE49-F238E27FC236}">
                <a16:creationId xmlns:a16="http://schemas.microsoft.com/office/drawing/2014/main" id="{CDA374B8-8BEC-B5E8-575F-0684D1D3EF9C}"/>
              </a:ext>
            </a:extLst>
          </p:cNvPr>
          <p:cNvSpPr/>
          <p:nvPr/>
        </p:nvSpPr>
        <p:spPr>
          <a:xfrm>
            <a:off x="1040056" y="4489858"/>
            <a:ext cx="2168863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fr-CA" sz="16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@FallPreventionMonth</a:t>
            </a:r>
            <a:endParaRPr sz="1600" b="1" i="0" u="none" strike="noStrike" cap="none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Google Shape;238;p12">
            <a:extLst>
              <a:ext uri="{FF2B5EF4-FFF2-40B4-BE49-F238E27FC236}">
                <a16:creationId xmlns:a16="http://schemas.microsoft.com/office/drawing/2014/main" id="{09701E15-F86F-8312-9585-B89ACA8E6A48}"/>
              </a:ext>
            </a:extLst>
          </p:cNvPr>
          <p:cNvSpPr/>
          <p:nvPr/>
        </p:nvSpPr>
        <p:spPr>
          <a:xfrm>
            <a:off x="1040056" y="5064471"/>
            <a:ext cx="3119085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fr-CA" sz="1600" b="1" i="0" u="none" strike="noStrike" cap="none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@</a:t>
            </a:r>
            <a:r>
              <a:rPr lang="fr-CA" sz="1600" b="1" i="0" u="none" strike="noStrike" cap="none" dirty="0" err="1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fallpreventCA</a:t>
            </a:r>
            <a:endParaRPr sz="1600" b="1" i="0" u="none" strike="noStrike" cap="none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Google Shape;239;p12">
            <a:extLst>
              <a:ext uri="{FF2B5EF4-FFF2-40B4-BE49-F238E27FC236}">
                <a16:creationId xmlns:a16="http://schemas.microsoft.com/office/drawing/2014/main" id="{521B0599-E4FB-49C4-5DFB-E084A5601BBE}"/>
              </a:ext>
            </a:extLst>
          </p:cNvPr>
          <p:cNvSpPr/>
          <p:nvPr/>
        </p:nvSpPr>
        <p:spPr>
          <a:xfrm>
            <a:off x="486126" y="5726170"/>
            <a:ext cx="422442" cy="422442"/>
          </a:xfrm>
          <a:prstGeom prst="ellipse">
            <a:avLst/>
          </a:prstGeom>
          <a:solidFill>
            <a:srgbClr val="3BB44A"/>
          </a:solidFill>
          <a:ln w="25400" cap="flat" cmpd="sng">
            <a:solidFill>
              <a:srgbClr val="3BB44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fr-CA" sz="2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#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Google Shape;240;p12">
            <a:extLst>
              <a:ext uri="{FF2B5EF4-FFF2-40B4-BE49-F238E27FC236}">
                <a16:creationId xmlns:a16="http://schemas.microsoft.com/office/drawing/2014/main" id="{E9BBBFDC-F08F-2125-62F2-301FA91C4A77}"/>
              </a:ext>
            </a:extLst>
          </p:cNvPr>
          <p:cNvSpPr/>
          <p:nvPr/>
        </p:nvSpPr>
        <p:spPr>
          <a:xfrm>
            <a:off x="1040055" y="5672063"/>
            <a:ext cx="3119085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fr-CA" sz="1600" b="1" dirty="0">
                <a:solidFill>
                  <a:srgbClr val="3F3F3F"/>
                </a:solidFill>
                <a:latin typeface="Calibri"/>
                <a:cs typeface="Calibri"/>
                <a:sym typeface="Roboto"/>
              </a:rPr>
              <a:t>#</a:t>
            </a:r>
            <a:r>
              <a:rPr lang="fr-CA" sz="1600" b="1" dirty="0" err="1">
                <a:solidFill>
                  <a:srgbClr val="3F3F3F"/>
                </a:solidFill>
                <a:latin typeface="Calibri"/>
                <a:cs typeface="Calibri"/>
                <a:sym typeface="Roboto"/>
              </a:rPr>
              <a:t>FallPreventionMonthCA</a:t>
            </a:r>
            <a:endParaRPr lang="fr-CA" sz="1600" b="1" dirty="0">
              <a:solidFill>
                <a:srgbClr val="3F3F3F"/>
              </a:solidFill>
              <a:latin typeface="Calibri"/>
              <a:cs typeface="Calibri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fr-CA" sz="1600" b="1" dirty="0">
                <a:solidFill>
                  <a:srgbClr val="3F3F3F"/>
                </a:solidFill>
                <a:latin typeface="Calibri"/>
                <a:cs typeface="Calibri"/>
                <a:sym typeface="Roboto"/>
              </a:rPr>
              <a:t>#</a:t>
            </a:r>
            <a:r>
              <a:rPr lang="fr-CA" sz="1600" b="1" dirty="0" err="1">
                <a:solidFill>
                  <a:srgbClr val="3F3F3F"/>
                </a:solidFill>
                <a:latin typeface="Calibri"/>
                <a:cs typeface="Calibri"/>
                <a:sym typeface="Roboto"/>
              </a:rPr>
              <a:t>MoisPréventionChutesCA</a:t>
            </a:r>
            <a:endParaRPr lang="fr-CA" sz="1600" b="1" dirty="0">
              <a:solidFill>
                <a:srgbClr val="3F3F3F"/>
              </a:solidFill>
              <a:latin typeface="Calibri"/>
              <a:cs typeface="Calibri"/>
              <a:sym typeface="Robot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"/>
          <p:cNvSpPr/>
          <p:nvPr/>
        </p:nvSpPr>
        <p:spPr>
          <a:xfrm>
            <a:off x="0" y="2375338"/>
            <a:ext cx="9144000" cy="362269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2"/>
          <p:cNvSpPr txBox="1"/>
          <p:nvPr/>
        </p:nvSpPr>
        <p:spPr>
          <a:xfrm>
            <a:off x="2339511" y="6156012"/>
            <a:ext cx="662497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r-CA" sz="1800" b="0" i="1" u="none" strike="noStrike" cap="none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Campagne lancée en novembre 2015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p2"/>
          <p:cNvSpPr/>
          <p:nvPr/>
        </p:nvSpPr>
        <p:spPr>
          <a:xfrm>
            <a:off x="410683" y="2652521"/>
            <a:ext cx="7775374" cy="22467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fr-CA" sz="2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Le Mois de la prévention des chutes est une campagne visant à encourager </a:t>
            </a:r>
            <a:r>
              <a:rPr lang="fr-CA" sz="2000" b="1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les organismes et les individus </a:t>
            </a:r>
            <a:r>
              <a:rPr lang="fr-CA" sz="2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à unir leurs efforts pour </a:t>
            </a:r>
            <a:r>
              <a:rPr lang="fr-CA" sz="2000" b="1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coordonner</a:t>
            </a:r>
            <a:r>
              <a:rPr lang="fr-CA" sz="2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 des activités de prévention des chutes qui auront un impact </a:t>
            </a:r>
            <a:r>
              <a:rPr lang="fr-CA" sz="2000" b="1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plus important </a:t>
            </a:r>
            <a:r>
              <a:rPr lang="fr-CA" sz="2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auprès de la population.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fr-CA" sz="2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Utilisez les ressources du site Web pour conscientiser les gens de votre région à la prévention des chutes. </a:t>
            </a:r>
            <a:endParaRPr sz="2000" b="0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01" name="Google Shape;101;p2"/>
          <p:cNvPicPr preferRelativeResize="0"/>
          <p:nvPr/>
        </p:nvPicPr>
        <p:blipFill>
          <a:blip r:embed="rId3"/>
          <a:srcRect/>
          <a:stretch/>
        </p:blipFill>
        <p:spPr>
          <a:xfrm>
            <a:off x="261292" y="596225"/>
            <a:ext cx="2784924" cy="11658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7"/>
          <p:cNvSpPr txBox="1"/>
          <p:nvPr/>
        </p:nvSpPr>
        <p:spPr>
          <a:xfrm>
            <a:off x="685800" y="1127828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fr-CA" sz="3200" b="1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rPr>
              <a:t>Collaborateurs et amis du Mois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fr-CA" sz="3200" b="1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rPr>
              <a:t>de la prévention des chutes</a:t>
            </a:r>
            <a:endParaRPr sz="1400" b="0" i="0" u="none" strike="noStrike" cap="none">
              <a:solidFill>
                <a:srgbClr val="000000"/>
              </a:solidFill>
              <a:highlight>
                <a:srgbClr val="FFFF00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" name="Google Shape;131;p27"/>
          <p:cNvSpPr/>
          <p:nvPr/>
        </p:nvSpPr>
        <p:spPr>
          <a:xfrm>
            <a:off x="1234741" y="2401583"/>
            <a:ext cx="6852938" cy="163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fr-CA" sz="2000" b="0" i="0" u="none" strike="noStrike" cap="none">
                <a:solidFill>
                  <a:srgbClr val="3BB44A"/>
                </a:solidFill>
                <a:latin typeface="Roboto"/>
                <a:ea typeface="Roboto"/>
                <a:cs typeface="Roboto"/>
                <a:sym typeface="Roboto"/>
              </a:rPr>
              <a:t>Les partenaires du Mois de la prévention des chutes souhaitent remercier les organismes suivants d’avoir généreusement mis à contribution leur temps, leurs connaissances et leurs compétences pour concrétiser la campagne du Mois de la prévention des chutes.</a:t>
            </a:r>
            <a:endParaRPr sz="2000" b="0" i="0" u="none" strike="noStrike" cap="none">
              <a:solidFill>
                <a:srgbClr val="3BB44A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132" name="Google Shape;132;p27"/>
          <p:cNvGrpSpPr/>
          <p:nvPr/>
        </p:nvGrpSpPr>
        <p:grpSpPr>
          <a:xfrm>
            <a:off x="2593696" y="4342152"/>
            <a:ext cx="4317670" cy="1119954"/>
            <a:chOff x="2997530" y="3694187"/>
            <a:chExt cx="3467437" cy="1119954"/>
          </a:xfrm>
        </p:grpSpPr>
        <p:sp>
          <p:nvSpPr>
            <p:cNvPr id="133" name="Google Shape;133;p27">
              <a:hlinkClick r:id="rId3"/>
            </p:cNvPr>
            <p:cNvSpPr/>
            <p:nvPr/>
          </p:nvSpPr>
          <p:spPr>
            <a:xfrm>
              <a:off x="3041374" y="3694187"/>
              <a:ext cx="3379751" cy="1119954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000000">
                  <a:alpha val="37254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" name="Google Shape;134;p27"/>
            <p:cNvSpPr txBox="1"/>
            <p:nvPr/>
          </p:nvSpPr>
          <p:spPr>
            <a:xfrm>
              <a:off x="2997530" y="3872826"/>
              <a:ext cx="3467437" cy="7626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3200"/>
                <a:buFont typeface="Roboto"/>
                <a:buNone/>
              </a:pPr>
              <a:r>
                <a:rPr lang="fr-CA" sz="1800" b="1" i="0" u="none" strike="noStrike" cap="none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Cliquez ici pour consulter la liste </a:t>
              </a: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1"/>
          <p:cNvSpPr txBox="1">
            <a:spLocks noGrp="1"/>
          </p:cNvSpPr>
          <p:nvPr>
            <p:ph type="title"/>
          </p:nvPr>
        </p:nvSpPr>
        <p:spPr>
          <a:xfrm>
            <a:off x="457200" y="5296839"/>
            <a:ext cx="8229600" cy="570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Roboto"/>
              <a:buNone/>
            </a:pPr>
            <a:r>
              <a:rPr lang="fr-CA" sz="2000" u="sng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0"/>
                  </a:ext>
                </a:extLst>
              </a:rPr>
              <a:t>www.novembresanschute.ca</a:t>
            </a:r>
            <a:r>
              <a:rPr lang="fr-CA" sz="20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1"/>
                  </a:ext>
                </a:extLst>
              </a:rPr>
              <a:t> </a:t>
            </a:r>
            <a:endParaRPr sz="2000"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41" name="Google Shape;141;p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07348" y="1486214"/>
            <a:ext cx="8529304" cy="3885571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42" name="Google Shape;142;p11"/>
          <p:cNvSpPr txBox="1"/>
          <p:nvPr/>
        </p:nvSpPr>
        <p:spPr>
          <a:xfrm>
            <a:off x="1562100" y="533400"/>
            <a:ext cx="6019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fr-CA" sz="3200" b="1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Site web du Mois de la prévention des chutes</a:t>
            </a:r>
            <a:endParaRPr sz="3200" b="1" i="0" u="none" strike="noStrike" cap="none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3" name="Google Shape;143;p11"/>
          <p:cNvSpPr/>
          <p:nvPr/>
        </p:nvSpPr>
        <p:spPr>
          <a:xfrm>
            <a:off x="4336869" y="5797585"/>
            <a:ext cx="4599029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fr-CA" sz="1600" b="0" i="0" u="none" strike="noStrike" cap="none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Les ressources et les activités en français sont disponibles sur la section française du site Web.</a:t>
            </a:r>
            <a:endParaRPr sz="1600" b="0" i="0" u="none" strike="noStrike" cap="none"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6" name="Picture 5" descr="Logo&#10;&#10;Description automatically generated with medium confidence">
            <a:extLst>
              <a:ext uri="{FF2B5EF4-FFF2-40B4-BE49-F238E27FC236}">
                <a16:creationId xmlns:a16="http://schemas.microsoft.com/office/drawing/2014/main" id="{E7D0326A-B443-9149-8008-3D96E41C47C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57762" y="3967801"/>
            <a:ext cx="1329038" cy="132903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5"/>
          <p:cNvSpPr/>
          <p:nvPr/>
        </p:nvSpPr>
        <p:spPr>
          <a:xfrm>
            <a:off x="3131730" y="1988996"/>
            <a:ext cx="3131999" cy="1905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p5"/>
          <p:cNvSpPr/>
          <p:nvPr/>
        </p:nvSpPr>
        <p:spPr>
          <a:xfrm>
            <a:off x="0" y="1985005"/>
            <a:ext cx="3131999" cy="1904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" name="Google Shape;151;p5"/>
          <p:cNvSpPr/>
          <p:nvPr/>
        </p:nvSpPr>
        <p:spPr>
          <a:xfrm>
            <a:off x="0" y="4966300"/>
            <a:ext cx="9179148" cy="19044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p5"/>
          <p:cNvSpPr txBox="1"/>
          <p:nvPr/>
        </p:nvSpPr>
        <p:spPr>
          <a:xfrm>
            <a:off x="1536467" y="756066"/>
            <a:ext cx="6071066" cy="7787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fr-CA" sz="3200" b="1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Site web bilingue</a:t>
            </a:r>
            <a:endParaRPr sz="3200" b="1" i="0" u="none" strike="noStrike" cap="none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3" name="Google Shape;153;p5"/>
          <p:cNvSpPr txBox="1"/>
          <p:nvPr/>
        </p:nvSpPr>
        <p:spPr>
          <a:xfrm>
            <a:off x="2789304" y="3931135"/>
            <a:ext cx="3565392" cy="79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</a:pPr>
            <a:r>
              <a:rPr lang="fr-CA" sz="1800" b="0" i="0" strike="noStrike" cap="none" dirty="0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rPr>
              <a:t>www.novembresanschute.ca</a:t>
            </a:r>
            <a:endParaRPr sz="1800" b="0" i="0" strike="noStrike" cap="none" dirty="0">
              <a:solidFill>
                <a:schemeClr val="accen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r-CA" sz="1800" b="0" i="0" u="none" strike="noStrike" cap="none" dirty="0" err="1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rPr>
              <a:t>www.fallpreventionmonth.ca</a:t>
            </a:r>
            <a:endParaRPr sz="1800" b="0" i="0" u="none" strike="noStrike" cap="none" dirty="0">
              <a:solidFill>
                <a:schemeClr val="accen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accen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4" name="Google Shape;154;p5"/>
          <p:cNvSpPr txBox="1"/>
          <p:nvPr/>
        </p:nvSpPr>
        <p:spPr>
          <a:xfrm>
            <a:off x="151434" y="2225064"/>
            <a:ext cx="2794966" cy="1569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fr-CA" sz="16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2"/>
                  </a:ext>
                </a:extLst>
              </a:rPr>
              <a:t>Activités</a:t>
            </a:r>
            <a:endParaRPr sz="1600" b="0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  <a:extLst>
                <a:ext uri="http://customooxmlschemas.google.com/">
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3"/>
                </a:ext>
              </a:extLst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  <a:extLst>
                <a:ext uri="http://customooxmlschemas.google.com/">
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4"/>
                </a:ext>
              </a:extLst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fr-CA" sz="16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Idées pour vous aider à planifier et à réaliser votre propre activité ou événement</a:t>
            </a:r>
            <a:endParaRPr sz="1600" b="0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5" name="Google Shape;155;p5"/>
          <p:cNvSpPr txBox="1"/>
          <p:nvPr/>
        </p:nvSpPr>
        <p:spPr>
          <a:xfrm>
            <a:off x="1006638" y="5200474"/>
            <a:ext cx="3565362" cy="11079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r-CA" sz="1800" b="1" i="0" u="none" strike="noStrike" cap="none" dirty="0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rPr>
              <a:t>Twitter: </a:t>
            </a:r>
            <a:br>
              <a:rPr lang="fr-CA" sz="1800" b="0" i="0" u="none" strike="noStrike" cap="none" dirty="0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fr-CA" sz="1600" b="0" i="0" u="none" strike="noStrike" cap="none" dirty="0">
                <a:solidFill>
                  <a:srgbClr val="3F3F3F"/>
                </a:solidFill>
                <a:latin typeface="Roboto"/>
                <a:ea typeface="Roboto"/>
                <a:cs typeface="Roboto"/>
                <a:sym typeface="Roboto"/>
              </a:rPr>
              <a:t>@</a:t>
            </a:r>
            <a:r>
              <a:rPr lang="fr-CA" sz="1600" b="0" i="0" u="none" strike="noStrike" cap="none" dirty="0" err="1">
                <a:solidFill>
                  <a:srgbClr val="3F3F3F"/>
                </a:solidFill>
                <a:latin typeface="Roboto"/>
                <a:ea typeface="Roboto"/>
                <a:cs typeface="Roboto"/>
                <a:sym typeface="Roboto"/>
              </a:rPr>
              <a:t>FallPreventCA</a:t>
            </a:r>
            <a:endParaRPr sz="1600" b="0" i="0" u="none" strike="noStrike" cap="none" dirty="0">
              <a:solidFill>
                <a:srgbClr val="3F3F3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fr-CA" sz="1600" dirty="0">
                <a:solidFill>
                  <a:srgbClr val="3F3F3F"/>
                </a:solidFill>
                <a:latin typeface="Roboto"/>
                <a:ea typeface="Roboto"/>
                <a:cs typeface="Roboto"/>
                <a:sym typeface="Roboto"/>
                <a:extLst>
                  <a:ext uri="http://customooxmlschemas.google.com/">
                    <go:slidesCustomData xmlns:lc="http://schemas.openxmlformats.org/drawingml/2006/lockedCanvas"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5"/>
                  </a:ext>
                </a:extLst>
              </a:rPr>
              <a:t>#</a:t>
            </a:r>
            <a:r>
              <a:rPr lang="fr-CA" sz="1600" dirty="0" err="1">
                <a:solidFill>
                  <a:srgbClr val="3F3F3F"/>
                </a:solidFill>
                <a:latin typeface="Roboto"/>
                <a:ea typeface="Roboto"/>
                <a:cs typeface="Roboto"/>
                <a:sym typeface="Roboto"/>
                <a:extLst>
                  <a:ext uri="http://customooxmlschemas.google.com/">
                    <go:slidesCustomData xmlns:lc="http://schemas.openxmlformats.org/drawingml/2006/lockedCanvas"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5"/>
                  </a:ext>
                </a:extLst>
              </a:rPr>
              <a:t>FallPreventionMonthCA</a:t>
            </a:r>
            <a:endParaRPr lang="fr-CA" sz="1600" dirty="0">
              <a:solidFill>
                <a:srgbClr val="3F3F3F"/>
              </a:solidFill>
              <a:latin typeface="Roboto"/>
              <a:ea typeface="Roboto"/>
              <a:cs typeface="Roboto"/>
              <a:sym typeface="Roboto"/>
              <a:extLst>
                <a:ext uri="http://customooxmlschemas.google.com/">
                  <go:slidesCustomData xmlns:lc="http://schemas.openxmlformats.org/drawingml/2006/lockedCanvas"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5"/>
                </a:ext>
              </a:extLst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fr-CA" sz="1600" b="0" i="0" u="none" strike="noStrike" cap="none" dirty="0">
                <a:solidFill>
                  <a:srgbClr val="3F3F3F"/>
                </a:solidFill>
                <a:latin typeface="Roboto"/>
                <a:ea typeface="Roboto"/>
                <a:cs typeface="Roboto"/>
                <a:sym typeface="Roboto"/>
                <a:extLst>
                  <a:ext uri="http://customooxmlschemas.google.com/">
                    <go:slidesCustomData xmlns:lc="http://schemas.openxmlformats.org/drawingml/2006/lockedCanvas"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6"/>
                  </a:ext>
                </a:extLst>
              </a:rPr>
              <a:t>#</a:t>
            </a:r>
            <a:r>
              <a:rPr lang="fr-CA" sz="1600" b="0" i="0" u="none" strike="noStrike" cap="none" dirty="0" err="1">
                <a:solidFill>
                  <a:srgbClr val="3F3F3F"/>
                </a:solidFill>
                <a:latin typeface="Roboto"/>
                <a:ea typeface="Roboto"/>
                <a:cs typeface="Roboto"/>
                <a:sym typeface="Roboto"/>
                <a:extLst>
                  <a:ext uri="http://customooxmlschemas.google.com/">
                    <go:slidesCustomData xmlns:lc="http://schemas.openxmlformats.org/drawingml/2006/lockedCanvas"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6"/>
                  </a:ext>
                </a:extLst>
              </a:rPr>
              <a:t>MoisPréventionChutesCA</a:t>
            </a:r>
            <a:endParaRPr lang="fr-CA" sz="1600" b="0" i="0" u="none" strike="noStrike" cap="none" dirty="0">
              <a:solidFill>
                <a:srgbClr val="3F3F3F"/>
              </a:solidFill>
              <a:latin typeface="Roboto"/>
              <a:ea typeface="Roboto"/>
              <a:cs typeface="Roboto"/>
              <a:sym typeface="Roboto"/>
              <a:extLst>
                <a:ext uri="http://customooxmlschemas.google.com/">
                  <go:slidesCustomData xmlns:lc="http://schemas.openxmlformats.org/drawingml/2006/lockedCanvas"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6"/>
                </a:ext>
              </a:extLst>
            </a:endParaRPr>
          </a:p>
        </p:txBody>
      </p:sp>
      <p:pic>
        <p:nvPicPr>
          <p:cNvPr id="156" name="Google Shape;156;p5" descr="Image result for twitter ico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7987" y="5197736"/>
            <a:ext cx="673795" cy="6737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5" descr="Image result for facebook icon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006645" y="5200474"/>
            <a:ext cx="546754" cy="546754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5"/>
          <p:cNvSpPr txBox="1"/>
          <p:nvPr/>
        </p:nvSpPr>
        <p:spPr>
          <a:xfrm>
            <a:off x="5683650" y="5193234"/>
            <a:ext cx="3306905" cy="11079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r-CA" sz="1800" b="1" i="0" u="none" strike="noStrike" cap="none" dirty="0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rPr>
              <a:t>Facebook: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fr-CA" sz="1600" b="0" i="0" u="none" strike="noStrike" cap="none" dirty="0">
                <a:solidFill>
                  <a:srgbClr val="3F3F3F"/>
                </a:solidFill>
                <a:latin typeface="Roboto"/>
                <a:ea typeface="Roboto"/>
                <a:cs typeface="Roboto"/>
                <a:sym typeface="Roboto"/>
              </a:rPr>
              <a:t>@</a:t>
            </a:r>
            <a:r>
              <a:rPr lang="fr-CA" sz="1600" b="0" i="0" u="none" strike="noStrike" cap="none" dirty="0" err="1">
                <a:solidFill>
                  <a:srgbClr val="3F3F3F"/>
                </a:solidFill>
                <a:latin typeface="Roboto"/>
                <a:ea typeface="Roboto"/>
                <a:cs typeface="Roboto"/>
                <a:sym typeface="Roboto"/>
              </a:rPr>
              <a:t>FallPreventionMonth</a:t>
            </a:r>
            <a:endParaRPr sz="1600" b="0" i="0" u="none" strike="noStrike" cap="none" dirty="0">
              <a:solidFill>
                <a:srgbClr val="3F3F3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fr-CA" sz="1600" dirty="0">
                <a:solidFill>
                  <a:srgbClr val="3F3F3F"/>
                </a:solidFill>
                <a:latin typeface="Roboto"/>
                <a:ea typeface="Roboto"/>
                <a:cs typeface="Roboto"/>
                <a:sym typeface="Roboto"/>
                <a:extLst>
                  <a:ext uri="http://customooxmlschemas.google.com/">
                    <go:slidesCustomData xmlns:lc="http://schemas.openxmlformats.org/drawingml/2006/lockedCanvas"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5"/>
                  </a:ext>
                </a:extLst>
              </a:rPr>
              <a:t>#</a:t>
            </a:r>
            <a:r>
              <a:rPr lang="fr-CA" sz="1600" dirty="0" err="1">
                <a:solidFill>
                  <a:srgbClr val="3F3F3F"/>
                </a:solidFill>
                <a:latin typeface="Roboto"/>
                <a:ea typeface="Roboto"/>
                <a:cs typeface="Roboto"/>
                <a:sym typeface="Roboto"/>
                <a:extLst>
                  <a:ext uri="http://customooxmlschemas.google.com/">
                    <go:slidesCustomData xmlns:lc="http://schemas.openxmlformats.org/drawingml/2006/lockedCanvas"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5"/>
                  </a:ext>
                </a:extLst>
              </a:rPr>
              <a:t>FallPreventionMonthCA</a:t>
            </a:r>
            <a:endParaRPr lang="fr-CA" sz="1600" dirty="0">
              <a:solidFill>
                <a:srgbClr val="3F3F3F"/>
              </a:solidFill>
              <a:latin typeface="Roboto"/>
              <a:ea typeface="Roboto"/>
              <a:cs typeface="Roboto"/>
              <a:sym typeface="Roboto"/>
              <a:extLst>
                <a:ext uri="http://customooxmlschemas.google.com/">
                  <go:slidesCustomData xmlns:lc="http://schemas.openxmlformats.org/drawingml/2006/lockedCanvas"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5"/>
                </a:ext>
              </a:extLst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fr-CA" sz="1600" b="0" i="0" u="none" strike="noStrike" cap="none" dirty="0">
                <a:solidFill>
                  <a:srgbClr val="3F3F3F"/>
                </a:solidFill>
                <a:latin typeface="Roboto"/>
                <a:ea typeface="Roboto"/>
                <a:cs typeface="Roboto"/>
                <a:sym typeface="Roboto"/>
                <a:extLst>
                  <a:ext uri="http://customooxmlschemas.google.com/">
                    <go:slidesCustomData xmlns:lc="http://schemas.openxmlformats.org/drawingml/2006/lockedCanvas"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6"/>
                  </a:ext>
                </a:extLst>
              </a:rPr>
              <a:t>#</a:t>
            </a:r>
            <a:r>
              <a:rPr lang="fr-CA" sz="1600" b="0" i="0" u="none" strike="noStrike" cap="none" dirty="0" err="1">
                <a:solidFill>
                  <a:srgbClr val="3F3F3F"/>
                </a:solidFill>
                <a:latin typeface="Roboto"/>
                <a:ea typeface="Roboto"/>
                <a:cs typeface="Roboto"/>
                <a:sym typeface="Roboto"/>
                <a:extLst>
                  <a:ext uri="http://customooxmlschemas.google.com/">
                    <go:slidesCustomData xmlns:lc="http://schemas.openxmlformats.org/drawingml/2006/lockedCanvas"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6"/>
                  </a:ext>
                </a:extLst>
              </a:rPr>
              <a:t>MoisPréventionChutesCA</a:t>
            </a:r>
            <a:endParaRPr lang="fr-CA" sz="1600" b="0" i="0" u="none" strike="noStrike" cap="none" dirty="0">
              <a:solidFill>
                <a:srgbClr val="3F3F3F"/>
              </a:solidFill>
              <a:latin typeface="Roboto"/>
              <a:ea typeface="Roboto"/>
              <a:cs typeface="Roboto"/>
              <a:sym typeface="Roboto"/>
              <a:extLst>
                <a:ext uri="http://customooxmlschemas.google.com/">
                  <go:slidesCustomData xmlns:lc="http://schemas.openxmlformats.org/drawingml/2006/lockedCanvas"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6"/>
                </a:ext>
              </a:extLst>
            </a:endParaRPr>
          </a:p>
        </p:txBody>
      </p:sp>
      <p:sp>
        <p:nvSpPr>
          <p:cNvPr id="159" name="Google Shape;159;p5"/>
          <p:cNvSpPr/>
          <p:nvPr/>
        </p:nvSpPr>
        <p:spPr>
          <a:xfrm>
            <a:off x="6078130" y="1985005"/>
            <a:ext cx="3131999" cy="191298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Google Shape;160;p5"/>
          <p:cNvSpPr txBox="1"/>
          <p:nvPr/>
        </p:nvSpPr>
        <p:spPr>
          <a:xfrm>
            <a:off x="3174517" y="2225064"/>
            <a:ext cx="2794966" cy="1323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fr-CA" sz="16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Matériel promotionnel</a:t>
            </a:r>
            <a:endParaRPr sz="1600" b="0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fr-CA" sz="16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Ressources utiles pour faire connaître la campagne ou votre activité ou événement</a:t>
            </a:r>
            <a:endParaRPr sz="1600" b="0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1" name="Google Shape;161;p5"/>
          <p:cNvSpPr txBox="1"/>
          <p:nvPr/>
        </p:nvSpPr>
        <p:spPr>
          <a:xfrm>
            <a:off x="6154563" y="2152395"/>
            <a:ext cx="2838003" cy="1569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fr-CA" sz="16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Ressources supplémentaires</a:t>
            </a:r>
            <a:endParaRPr sz="1600" b="0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fr-CA" sz="16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Matériel produit par d’autres organismes, mais comportant de l’information sur des sujets connexes</a:t>
            </a:r>
            <a:endParaRPr sz="1600" b="0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" name="Rounded Rectangular Callout 1">
            <a:extLst>
              <a:ext uri="{FF2B5EF4-FFF2-40B4-BE49-F238E27FC236}">
                <a16:creationId xmlns:a16="http://schemas.microsoft.com/office/drawing/2014/main" id="{A952B339-FB91-98D5-3810-EB309B665EF0}"/>
              </a:ext>
            </a:extLst>
          </p:cNvPr>
          <p:cNvSpPr/>
          <p:nvPr/>
        </p:nvSpPr>
        <p:spPr>
          <a:xfrm flipH="1">
            <a:off x="6354696" y="1308524"/>
            <a:ext cx="2635858" cy="591015"/>
          </a:xfrm>
          <a:prstGeom prst="wedgeRoundRectCallout">
            <a:avLst>
              <a:gd name="adj1" fmla="val -21250"/>
              <a:gd name="adj2" fmla="val 87028"/>
              <a:gd name="adj3" fmla="val 16667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Google Shape;155;p5">
            <a:extLst>
              <a:ext uri="{FF2B5EF4-FFF2-40B4-BE49-F238E27FC236}">
                <a16:creationId xmlns:a16="http://schemas.microsoft.com/office/drawing/2014/main" id="{689868D1-FA57-2EC8-1649-7E5E813EEA6D}"/>
              </a:ext>
            </a:extLst>
          </p:cNvPr>
          <p:cNvSpPr txBox="1"/>
          <p:nvPr/>
        </p:nvSpPr>
        <p:spPr>
          <a:xfrm>
            <a:off x="6372376" y="1351843"/>
            <a:ext cx="2618177" cy="5077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fr-CA" sz="900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En</a:t>
            </a:r>
            <a:r>
              <a:rPr lang="fr-CA" sz="900" b="0" i="0" u="none" strike="noStrike" cap="none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 2023, des documents précédemment gardés sous l’onglet Ressources supplémentaires a été déplacé vers </a:t>
            </a:r>
            <a:r>
              <a:rPr lang="fr-CA" sz="900" b="0" i="0" u="none" strike="noStrike" cap="none" dirty="0" err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parachute.ca</a:t>
            </a:r>
            <a:r>
              <a:rPr lang="fr-CA" sz="900" b="0" i="0" u="none" strike="noStrike" cap="none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.</a:t>
            </a:r>
            <a:endParaRPr lang="fr-CA" sz="9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Google Shape;166;p28" descr="Graphical user interface, applicati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8078" y="2236802"/>
            <a:ext cx="5150224" cy="2142350"/>
          </a:xfrm>
          <a:prstGeom prst="rect">
            <a:avLst/>
          </a:prstGeom>
          <a:noFill/>
          <a:ln>
            <a:noFill/>
          </a:ln>
          <a:effectLst>
            <a:outerShdw blurRad="50800" dist="50800" dir="2700000" algn="ctr" rotWithShape="0">
              <a:srgbClr val="000000">
                <a:alpha val="40000"/>
              </a:srgbClr>
            </a:outerShdw>
          </a:effectLst>
        </p:spPr>
      </p:pic>
      <p:sp>
        <p:nvSpPr>
          <p:cNvPr id="167" name="Google Shape;167;p28"/>
          <p:cNvSpPr txBox="1"/>
          <p:nvPr/>
        </p:nvSpPr>
        <p:spPr>
          <a:xfrm>
            <a:off x="703373" y="571936"/>
            <a:ext cx="7772400" cy="7234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fr-CA" sz="3200" b="1" i="0" u="none" strike="noStrike" cap="none">
                <a:solidFill>
                  <a:srgbClr val="1F497D"/>
                </a:solidFill>
                <a:latin typeface="Roboto"/>
                <a:ea typeface="Roboto"/>
                <a:cs typeface="Roboto"/>
                <a:sym typeface="Roboto"/>
              </a:rPr>
              <a:t>Promotions et médias</a:t>
            </a:r>
            <a:endParaRPr sz="3200" b="1" i="0" u="none" strike="noStrike" cap="none">
              <a:solidFill>
                <a:srgbClr val="1F497D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8" name="Google Shape;168;p28"/>
          <p:cNvSpPr/>
          <p:nvPr/>
        </p:nvSpPr>
        <p:spPr>
          <a:xfrm>
            <a:off x="518605" y="3701432"/>
            <a:ext cx="304800" cy="1524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" name="Google Shape;169;p28"/>
          <p:cNvSpPr/>
          <p:nvPr/>
        </p:nvSpPr>
        <p:spPr>
          <a:xfrm>
            <a:off x="518605" y="4087675"/>
            <a:ext cx="304800" cy="1524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" name="Google Shape;170;p28"/>
          <p:cNvSpPr/>
          <p:nvPr/>
        </p:nvSpPr>
        <p:spPr>
          <a:xfrm rot="5400000">
            <a:off x="4068752" y="4564052"/>
            <a:ext cx="1006496" cy="381000"/>
          </a:xfrm>
          <a:prstGeom prst="bentUpArrow">
            <a:avLst>
              <a:gd name="adj1" fmla="val 25000"/>
              <a:gd name="adj2" fmla="val 25000"/>
              <a:gd name="adj3" fmla="val 25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1" name="Google Shape;171;p28"/>
          <p:cNvPicPr preferRelativeResize="0"/>
          <p:nvPr/>
        </p:nvPicPr>
        <p:blipFill>
          <a:blip r:embed="rId4"/>
          <a:srcRect/>
          <a:stretch/>
        </p:blipFill>
        <p:spPr>
          <a:xfrm>
            <a:off x="4970715" y="1771795"/>
            <a:ext cx="3829657" cy="2315880"/>
          </a:xfrm>
          <a:prstGeom prst="rect">
            <a:avLst/>
          </a:prstGeom>
          <a:noFill/>
          <a:ln>
            <a:noFill/>
          </a:ln>
          <a:effectLst>
            <a:outerShdw blurRad="50800" dist="50800" dir="2700000" algn="ctr" rotWithShape="0">
              <a:srgbClr val="000000">
                <a:alpha val="40000"/>
              </a:srgbClr>
            </a:outerShdw>
          </a:effectLst>
        </p:spPr>
      </p:pic>
      <p:pic>
        <p:nvPicPr>
          <p:cNvPr id="172" name="Google Shape;172;p28"/>
          <p:cNvPicPr preferRelativeResize="0"/>
          <p:nvPr/>
        </p:nvPicPr>
        <p:blipFill>
          <a:blip r:embed="rId5"/>
          <a:srcRect/>
          <a:stretch/>
        </p:blipFill>
        <p:spPr>
          <a:xfrm>
            <a:off x="4982974" y="4167915"/>
            <a:ext cx="3805141" cy="2449511"/>
          </a:xfrm>
          <a:prstGeom prst="rect">
            <a:avLst/>
          </a:prstGeom>
          <a:noFill/>
          <a:ln>
            <a:noFill/>
          </a:ln>
          <a:effectLst>
            <a:outerShdw blurRad="50800" dist="50800" dir="2700000" algn="ctr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9"/>
          <p:cNvSpPr txBox="1"/>
          <p:nvPr/>
        </p:nvSpPr>
        <p:spPr>
          <a:xfrm>
            <a:off x="703373" y="321564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fr-CA" sz="3200" b="1" i="0" u="none" strike="noStrike" cap="none">
                <a:solidFill>
                  <a:srgbClr val="1F497D"/>
                </a:solidFill>
                <a:latin typeface="Roboto"/>
                <a:ea typeface="Roboto"/>
                <a:cs typeface="Roboto"/>
                <a:sym typeface="Roboto"/>
              </a:rPr>
              <a:t>Matériel promotionnel disponible </a:t>
            </a:r>
            <a:endParaRPr sz="3200" b="1" i="0" u="none" strike="noStrike" cap="none">
              <a:solidFill>
                <a:srgbClr val="1F497D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aphicFrame>
        <p:nvGraphicFramePr>
          <p:cNvPr id="178" name="Google Shape;178;p29"/>
          <p:cNvGraphicFramePr/>
          <p:nvPr>
            <p:extLst>
              <p:ext uri="{D42A27DB-BD31-4B8C-83A1-F6EECF244321}">
                <p14:modId xmlns:p14="http://schemas.microsoft.com/office/powerpoint/2010/main" val="2801088323"/>
              </p:ext>
            </p:extLst>
          </p:nvPr>
        </p:nvGraphicFramePr>
        <p:xfrm>
          <a:off x="685800" y="1944414"/>
          <a:ext cx="8001000" cy="3648130"/>
        </p:xfrm>
        <a:graphic>
          <a:graphicData uri="http://schemas.openxmlformats.org/drawingml/2006/table">
            <a:tbl>
              <a:tblPr firstRow="1" bandRow="1">
                <a:noFill/>
                <a:tableStyleId>{8F8DE754-C3D9-4BF5-9093-47B2771FD3D8}</a:tableStyleId>
              </a:tblPr>
              <a:tblGrid>
                <a:gridCol w="3733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8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38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788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fr-CA" sz="1800" b="1" u="none" strike="noStrike" cap="none" dirty="0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Promotions et médias</a:t>
                      </a:r>
                      <a:endParaRPr sz="1400" u="none" strike="noStrike" cap="none" dirty="0"/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BB44A"/>
                    </a:solidFill>
                  </a:tcPr>
                </a:tc>
                <a:tc rowSpan="9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fr-CA" sz="1800" b="1" u="none" strike="noStrike" cap="none" dirty="0">
                          <a:solidFill>
                            <a:srgbClr val="FFFFFF"/>
                          </a:solidFill>
                        </a:rPr>
                        <a:t>C</a:t>
                      </a:r>
                      <a:endParaRPr sz="1800" b="1" u="none" strike="noStrike" cap="none" dirty="0">
                        <a:solidFill>
                          <a:srgbClr val="FFFFFF"/>
                        </a:solidFill>
                      </a:endParaRPr>
                    </a:p>
                  </a:txBody>
                  <a:tcPr marL="91450" marR="91450" marT="45725" marB="45725">
                    <a:lnL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fr-CA" sz="1800" b="1" u="none" strike="noStrike" cap="non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Ressources de communication</a:t>
                      </a:r>
                      <a:endParaRPr sz="1800" b="1" u="none" strike="noStrike" cap="none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F497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77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fr-CA" sz="1600" u="none" strike="noStrike" cap="none" dirty="0">
                          <a:latin typeface="Roboto"/>
                          <a:ea typeface="Roboto"/>
                          <a:cs typeface="Roboto"/>
                          <a:sym typeface="Roboto"/>
                        </a:rPr>
                        <a:t>Affiche personnalisable </a:t>
                      </a:r>
                      <a:endParaRPr sz="1600" u="none" strike="noStrike" cap="none" dirty="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fr-CA" sz="1600" u="none" strike="noStrike" cap="none" dirty="0">
                          <a:latin typeface="Roboto"/>
                          <a:ea typeface="Roboto"/>
                          <a:cs typeface="Roboto"/>
                          <a:sym typeface="Roboto"/>
                        </a:rPr>
                        <a:t>Histoires de patients et de personnes soignantes</a:t>
                      </a:r>
                      <a:endParaRPr sz="1400" u="none" strike="noStrike" cap="none" dirty="0"/>
                    </a:p>
                  </a:txBody>
                  <a:tcPr marL="91450" marR="91450" marT="45725" marB="45725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1125">
                <a:tc row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fr-CA" sz="1600" u="none" strike="noStrike" cap="none" dirty="0">
                          <a:latin typeface="Roboto"/>
                          <a:ea typeface="Roboto"/>
                          <a:cs typeface="Roboto"/>
                          <a:sym typeface="Roboto"/>
                        </a:rPr>
                        <a:t>Banque de statistiques</a:t>
                      </a:r>
                      <a:endParaRPr sz="1600" u="none" strike="noStrike" cap="none" dirty="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44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fr-CA" sz="160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Pour bien communiquer avec les aînés : Faits, conseils et idées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4500">
                <a:tc row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fr-CA" sz="1600" u="none" strike="noStrike" cap="none" dirty="0">
                          <a:latin typeface="Roboto"/>
                          <a:ea typeface="Roboto"/>
                          <a:cs typeface="Roboto"/>
                          <a:sym typeface="Roboto"/>
                        </a:rPr>
                        <a:t>Média: Articles et conseils </a:t>
                      </a:r>
                      <a:endParaRPr sz="1600" u="none" strike="noStrike" cap="none" dirty="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2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fr-CA" sz="160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Une réussite du mois de la prévention des chutes 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0200">
                <a:tc row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fr-CA" sz="1600" u="none" strike="noStrike" cap="none" dirty="0">
                          <a:latin typeface="Roboto"/>
                          <a:ea typeface="Roboto"/>
                          <a:cs typeface="Roboto"/>
                          <a:sym typeface="Roboto"/>
                        </a:rPr>
                        <a:t>Conseils </a:t>
                      </a:r>
                      <a:endParaRPr sz="1600" u="none" strike="noStrike" cap="none" dirty="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19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fr-CA" sz="1600" u="none" strike="noStrike" cap="none" dirty="0">
                          <a:latin typeface="Roboto"/>
                          <a:ea typeface="Roboto"/>
                          <a:cs typeface="Roboto"/>
                          <a:sym typeface="Roboto"/>
                        </a:rPr>
                        <a:t>Infolettres archivées </a:t>
                      </a:r>
                      <a:endParaRPr sz="1600" u="none" strike="noStrike" cap="none" dirty="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414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fr-CA" sz="1600" u="none" strike="noStrike" cap="none" dirty="0">
                          <a:latin typeface="Roboto"/>
                          <a:ea typeface="Roboto"/>
                          <a:cs typeface="Roboto"/>
                          <a:sym typeface="Roboto"/>
                        </a:rPr>
                        <a:t>Ressources pour les médias sociaux </a:t>
                      </a:r>
                      <a:endParaRPr sz="1600" u="none" strike="noStrike" cap="none" dirty="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b="1" u="none" strike="noStrike" cap="none" dirty="0">
                        <a:solidFill>
                          <a:srgbClr val="FFFFFF"/>
                        </a:solidFill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fr-FR" sz="1600" dirty="0">
                          <a:latin typeface="Roboto"/>
                          <a:ea typeface="Roboto"/>
                          <a:cs typeface="Roboto"/>
                          <a:sym typeface="Roboto"/>
                        </a:rPr>
                        <a:t>Rendre accessible le Mois de la prévention des chutes </a:t>
                      </a:r>
                      <a:endParaRPr sz="1600" u="none" strike="noStrike" cap="none" dirty="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4"/>
          <p:cNvSpPr txBox="1"/>
          <p:nvPr/>
        </p:nvSpPr>
        <p:spPr>
          <a:xfrm>
            <a:off x="703373" y="321564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fr-CA" sz="3200" b="1" i="0" u="none" strike="noStrike" cap="none">
                <a:solidFill>
                  <a:srgbClr val="1F497D"/>
                </a:solidFill>
                <a:latin typeface="Roboto"/>
                <a:ea typeface="Roboto"/>
                <a:cs typeface="Roboto"/>
                <a:sym typeface="Roboto"/>
              </a:rPr>
              <a:t>Activités que vous pourriez </a:t>
            </a:r>
            <a:endParaRPr sz="3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fr-CA" sz="3200" b="1" i="0" u="none" strike="noStrike" cap="none">
                <a:solidFill>
                  <a:srgbClr val="1F497D"/>
                </a:solidFill>
                <a:latin typeface="Roboto"/>
                <a:ea typeface="Roboto"/>
                <a:cs typeface="Roboto"/>
                <a:sym typeface="Roboto"/>
              </a:rPr>
              <a:t>organiser pour les adultes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5" name="Google Shape;185;p4" descr="A screenshot of a cell phon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29765" y="1464564"/>
            <a:ext cx="4484470" cy="49572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32"/>
          <p:cNvSpPr txBox="1"/>
          <p:nvPr/>
        </p:nvSpPr>
        <p:spPr>
          <a:xfrm>
            <a:off x="705293" y="533400"/>
            <a:ext cx="753494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fr-CA" sz="3200" b="1" i="0" u="none" strike="noStrike" cap="none">
                <a:solidFill>
                  <a:srgbClr val="1F497D"/>
                </a:solidFill>
                <a:latin typeface="Roboto"/>
                <a:ea typeface="Roboto"/>
                <a:cs typeface="Roboto"/>
                <a:sym typeface="Roboto"/>
              </a:rPr>
              <a:t>Activités que vous pourriez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fr-CA" sz="3200" b="1" i="0" u="none" strike="noStrike" cap="none">
                <a:solidFill>
                  <a:srgbClr val="1F497D"/>
                </a:solidFill>
                <a:latin typeface="Roboto"/>
                <a:ea typeface="Roboto"/>
                <a:cs typeface="Roboto"/>
                <a:sym typeface="Roboto"/>
              </a:rPr>
              <a:t>organiser pour les adultes</a:t>
            </a:r>
            <a:endParaRPr sz="3200" b="1" i="0" u="none" strike="noStrike" cap="none">
              <a:solidFill>
                <a:srgbClr val="1F497D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2" name="Google Shape;192;p32"/>
          <p:cNvSpPr txBox="1"/>
          <p:nvPr/>
        </p:nvSpPr>
        <p:spPr>
          <a:xfrm>
            <a:off x="705293" y="1958273"/>
            <a:ext cx="7354186" cy="14961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BB44A"/>
              </a:buClr>
              <a:buSzPts val="1800"/>
              <a:buFont typeface="Arial"/>
              <a:buChar char="•"/>
            </a:pPr>
            <a:r>
              <a:rPr lang="fr-CA" sz="1800" b="0" i="0" u="none" strike="noStrike" cap="none">
                <a:solidFill>
                  <a:srgbClr val="3BB44A"/>
                </a:solidFill>
                <a:latin typeface="Roboto"/>
                <a:ea typeface="Roboto"/>
                <a:cs typeface="Roboto"/>
                <a:sym typeface="Roboto"/>
              </a:rPr>
              <a:t>Activités en personne ou en ligne que votre organisme pourrait organiser ou planifier avec des partenaires</a:t>
            </a:r>
            <a:endParaRPr sz="1800" b="0" i="0" u="none" strike="noStrike" cap="none">
              <a:solidFill>
                <a:srgbClr val="3BB44A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BB44A"/>
              </a:buClr>
              <a:buSzPts val="1800"/>
              <a:buFont typeface="Arial"/>
              <a:buChar char="•"/>
            </a:pPr>
            <a:r>
              <a:rPr lang="fr-CA" sz="1800" b="0" i="0" u="none" strike="noStrike" cap="none">
                <a:solidFill>
                  <a:srgbClr val="3BB44A"/>
                </a:solidFill>
                <a:latin typeface="Roboto"/>
                <a:ea typeface="Roboto"/>
                <a:cs typeface="Roboto"/>
                <a:sym typeface="Roboto"/>
              </a:rPr>
              <a:t>Instructions et téléchargements disponibles</a:t>
            </a:r>
            <a:endParaRPr sz="1800" b="0" i="0" u="none" strike="noStrike" cap="none">
              <a:solidFill>
                <a:srgbClr val="3BB44A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r-CA" sz="1800" b="0" i="0" u="none" strike="noStrike" cap="none">
                <a:solidFill>
                  <a:srgbClr val="3BB44A"/>
                </a:solidFill>
                <a:latin typeface="Roboto"/>
                <a:ea typeface="Roboto"/>
                <a:cs typeface="Roboto"/>
                <a:sym typeface="Roboto"/>
              </a:rPr>
              <a:t> </a:t>
            </a:r>
            <a:endParaRPr sz="1800" b="0" i="0" u="none" strike="noStrike" cap="none">
              <a:solidFill>
                <a:srgbClr val="3BB44A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r-CA" sz="1800" b="0" i="0" u="none" strike="noStrike" cap="none">
                <a:solidFill>
                  <a:srgbClr val="3BB44A"/>
                </a:solidFill>
                <a:latin typeface="Roboto"/>
                <a:ea typeface="Roboto"/>
                <a:cs typeface="Roboto"/>
                <a:sym typeface="Roboto"/>
              </a:rPr>
              <a:t>Exemples :</a:t>
            </a:r>
            <a:endParaRPr sz="1800" b="0" i="0" u="none" strike="noStrike" cap="none">
              <a:solidFill>
                <a:srgbClr val="3BB44A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aphicFrame>
        <p:nvGraphicFramePr>
          <p:cNvPr id="193" name="Google Shape;193;p32"/>
          <p:cNvGraphicFramePr/>
          <p:nvPr>
            <p:extLst>
              <p:ext uri="{D42A27DB-BD31-4B8C-83A1-F6EECF244321}">
                <p14:modId xmlns:p14="http://schemas.microsoft.com/office/powerpoint/2010/main" val="1638061535"/>
              </p:ext>
            </p:extLst>
          </p:nvPr>
        </p:nvGraphicFramePr>
        <p:xfrm>
          <a:off x="705293" y="3429000"/>
          <a:ext cx="8001000" cy="2143800"/>
        </p:xfrm>
        <a:graphic>
          <a:graphicData uri="http://schemas.openxmlformats.org/drawingml/2006/table">
            <a:tbl>
              <a:tblPr firstRow="1" bandRow="1">
                <a:noFill/>
                <a:tableStyleId>{05C26FA8-CE44-49D3-98E4-E6BB297AF269}</a:tableStyleId>
              </a:tblPr>
              <a:tblGrid>
                <a:gridCol w="3733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8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38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fr-CA" sz="1800" b="1" u="none" strike="noStrike" cap="none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En ligne</a:t>
                      </a:r>
                      <a:endParaRPr sz="1800" b="1" u="none" strike="noStrike" cap="none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BB44A"/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b="1" u="none" strike="noStrike" cap="none" dirty="0">
                        <a:solidFill>
                          <a:schemeClr val="lt1"/>
                        </a:solidFill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fr-CA" sz="1800" b="1" u="none" strike="noStrike" cap="none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En personne</a:t>
                      </a:r>
                      <a:endParaRPr sz="1800" b="1" u="none" strike="noStrike" cap="none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F497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fr-CA" sz="1600" u="none" strike="noStrike" cap="none" dirty="0">
                          <a:latin typeface="Roboto"/>
                          <a:ea typeface="Roboto"/>
                          <a:cs typeface="Roboto"/>
                          <a:sym typeface="Roboto"/>
                        </a:rPr>
                        <a:t>Le GO pour bouger</a:t>
                      </a:r>
                      <a:endParaRPr sz="1600" u="none" strike="noStrike" cap="none" dirty="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fr-CA" sz="160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Repérez les dangers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fr-CA" sz="160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L’Institut ontarien du cerveau - calendrier de planification</a:t>
                      </a:r>
                      <a:endParaRPr sz="14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endParaRPr sz="1600" u="none" strike="noStrike" cap="non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fr-CA" sz="160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Cliniques de vaccination contre la grippe</a:t>
                      </a:r>
                      <a:endParaRPr sz="1600" u="none" strike="noStrike" cap="non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fr-CA" sz="1600" u="none" strike="noStrike" cap="none" dirty="0">
                          <a:latin typeface="Roboto"/>
                          <a:ea typeface="Roboto"/>
                          <a:cs typeface="Roboto"/>
                          <a:sym typeface="Roboto"/>
                        </a:rPr>
                        <a:t>Marche vers le futur: Programme de prévention des chutes </a:t>
                      </a:r>
                      <a:endParaRPr sz="1400" u="none" strike="noStrike" cap="none" dirty="0"/>
                    </a:p>
                  </a:txBody>
                  <a:tcPr marL="91450" marR="91450" marT="45725" marB="45725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endParaRPr sz="1600" u="none" strike="noStrike" cap="none" dirty="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94" name="Google Shape;194;p32"/>
          <p:cNvSpPr/>
          <p:nvPr/>
        </p:nvSpPr>
        <p:spPr>
          <a:xfrm>
            <a:off x="3139978" y="5979822"/>
            <a:ext cx="2864044" cy="477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lang="fr-CA" sz="2500" b="1" i="0" u="none" strike="noStrike" cap="none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…et encore plus!</a:t>
            </a:r>
            <a:endParaRPr sz="2500" b="1" i="0" u="none" strike="noStrike" cap="none"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075290"/>
      </a:accent1>
      <a:accent2>
        <a:srgbClr val="3BB44A"/>
      </a:accent2>
      <a:accent3>
        <a:srgbClr val="D15F27"/>
      </a:accent3>
      <a:accent4>
        <a:srgbClr val="CB1587"/>
      </a:accent4>
      <a:accent5>
        <a:srgbClr val="276EB7"/>
      </a:accent5>
      <a:accent6>
        <a:srgbClr val="14A1B4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</TotalTime>
  <Words>941</Words>
  <Application>Microsoft Macintosh PowerPoint</Application>
  <PresentationFormat>On-screen Show (4:3)</PresentationFormat>
  <Paragraphs>129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Calibri</vt:lpstr>
      <vt:lpstr>Roboto</vt:lpstr>
      <vt:lpstr>Arial</vt:lpstr>
      <vt:lpstr>Office Theme</vt:lpstr>
      <vt:lpstr>PowerPoint Presentation</vt:lpstr>
      <vt:lpstr>PowerPoint Presentation</vt:lpstr>
      <vt:lpstr>PowerPoint Presentation</vt:lpstr>
      <vt:lpstr>www.novembresanschute.ca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Mariel Ang</dc:creator>
  <cp:lastModifiedBy>Michelle Dueckman</cp:lastModifiedBy>
  <cp:revision>19</cp:revision>
  <dcterms:created xsi:type="dcterms:W3CDTF">2018-08-01T16:08:57Z</dcterms:created>
  <dcterms:modified xsi:type="dcterms:W3CDTF">2023-10-16T13:43:02Z</dcterms:modified>
</cp:coreProperties>
</file>